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36" r:id="rId1"/>
  </p:sldMasterIdLst>
  <p:notesMasterIdLst>
    <p:notesMasterId r:id="rId15"/>
  </p:notesMasterIdLst>
  <p:sldIdLst>
    <p:sldId id="256" r:id="rId2"/>
    <p:sldId id="319" r:id="rId3"/>
    <p:sldId id="359" r:id="rId4"/>
    <p:sldId id="403" r:id="rId5"/>
    <p:sldId id="404" r:id="rId6"/>
    <p:sldId id="405" r:id="rId7"/>
    <p:sldId id="408" r:id="rId8"/>
    <p:sldId id="409" r:id="rId9"/>
    <p:sldId id="410" r:id="rId10"/>
    <p:sldId id="360" r:id="rId11"/>
    <p:sldId id="346" r:id="rId12"/>
    <p:sldId id="357" r:id="rId13"/>
    <p:sldId id="348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91" autoAdjust="0"/>
    <p:restoredTop sz="94706" autoAdjust="0"/>
  </p:normalViewPr>
  <p:slideViewPr>
    <p:cSldViewPr>
      <p:cViewPr varScale="1">
        <p:scale>
          <a:sx n="63" d="100"/>
          <a:sy n="63" d="100"/>
        </p:scale>
        <p:origin x="248" y="6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055086-4508-46F8-B8AF-02CCFAFF4248}" type="datetimeFigureOut">
              <a:rPr lang="en-US" smtClean="0"/>
              <a:t>9/7/2023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09D940C-3D17-4A1F-BD88-E903A58D79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92920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1" y="0"/>
            <a:ext cx="12191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3355848"/>
            <a:ext cx="107696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1828800"/>
            <a:ext cx="107696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61C21-AFE1-4982-9B88-5DBE5C41B38F}" type="datetimeFigureOut">
              <a:rPr lang="en-US" smtClean="0"/>
              <a:pPr/>
              <a:t>9/7/2023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0EB44-58A0-4AB0-8437-B5CD93BECD8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61C21-AFE1-4982-9B88-5DBE5C41B38F}" type="datetimeFigureOut">
              <a:rPr lang="en-US" smtClean="0"/>
              <a:pPr/>
              <a:t>9/7/2023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0EB44-58A0-4AB0-8437-B5CD93BECD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8798560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8" name="Rectangle 7"/>
          <p:cNvSpPr/>
          <p:nvPr/>
        </p:nvSpPr>
        <p:spPr bwMode="ltGray">
          <a:xfrm>
            <a:off x="8863584" y="0"/>
            <a:ext cx="33528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274641"/>
            <a:ext cx="25400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04801"/>
            <a:ext cx="80264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61C21-AFE1-4982-9B88-5DBE5C41B38F}" type="datetimeFigureOut">
              <a:rPr lang="en-US" smtClean="0"/>
              <a:pPr/>
              <a:t>9/7/2023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520796" y="6377460"/>
            <a:ext cx="5115205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0EB44-58A0-4AB0-8437-B5CD93BECD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5448"/>
            <a:ext cx="10972800" cy="1252728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61C21-AFE1-4982-9B88-5DBE5C41B38F}" type="datetimeFigureOut">
              <a:rPr lang="en-US" smtClean="0"/>
              <a:pPr/>
              <a:t>9/7/2023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0EB44-58A0-4AB0-8437-B5CD93BECD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12192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9744" y="118872"/>
            <a:ext cx="10684256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7552" y="1828800"/>
            <a:ext cx="10696448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61C21-AFE1-4982-9B88-5DBE5C41B38F}" type="datetimeFigureOut">
              <a:rPr lang="en-US" smtClean="0"/>
              <a:pPr/>
              <a:t>9/7/2023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0EB44-58A0-4AB0-8437-B5CD93BECD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773936"/>
            <a:ext cx="53848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773936"/>
            <a:ext cx="53848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61C21-AFE1-4982-9B88-5DBE5C41B38F}" type="datetimeFigureOut">
              <a:rPr lang="en-US" smtClean="0"/>
              <a:pPr/>
              <a:t>9/7/2023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0EB44-58A0-4AB0-8437-B5CD93BECD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98988"/>
            <a:ext cx="5386917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449512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698988"/>
            <a:ext cx="5389033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449512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61C21-AFE1-4982-9B88-5DBE5C41B38F}" type="datetimeFigureOut">
              <a:rPr lang="en-US" smtClean="0"/>
              <a:pPr/>
              <a:t>9/7/2023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0EB44-58A0-4AB0-8437-B5CD93BECD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61C21-AFE1-4982-9B88-5DBE5C41B38F}" type="datetimeFigureOut">
              <a:rPr lang="en-US" smtClean="0"/>
              <a:pPr/>
              <a:t>9/7/2023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0EB44-58A0-4AB0-8437-B5CD93BECD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61C21-AFE1-4982-9B88-5DBE5C41B38F}" type="datetimeFigureOut">
              <a:rPr lang="en-US" smtClean="0"/>
              <a:pPr/>
              <a:t>9/7/2023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0EB44-58A0-4AB0-8437-B5CD93BECD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784" y="152400"/>
            <a:ext cx="3364992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5837" y="1743134"/>
            <a:ext cx="7894188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784" y="1730018"/>
            <a:ext cx="329184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61C21-AFE1-4982-9B88-5DBE5C41B38F}" type="datetimeFigureOut">
              <a:rPr lang="en-US" smtClean="0"/>
              <a:pPr/>
              <a:t>9/7/2023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0EB44-58A0-4AB0-8437-B5CD93BECD8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3807649" y="0"/>
            <a:ext cx="6096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Rectangle 8"/>
          <p:cNvSpPr/>
          <p:nvPr/>
        </p:nvSpPr>
        <p:spPr bwMode="invGray">
          <a:xfrm>
            <a:off x="3807649" y="0"/>
            <a:ext cx="6096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155448"/>
            <a:ext cx="3366867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71741" y="1484808"/>
            <a:ext cx="8329863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9456" y="1728216"/>
            <a:ext cx="329184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19456" y="1170432"/>
            <a:ext cx="3364992" cy="201168"/>
          </a:xfrm>
        </p:spPr>
        <p:txBody>
          <a:bodyPr/>
          <a:lstStyle/>
          <a:p>
            <a:fld id="{62261C21-AFE1-4982-9B88-5DBE5C41B38F}" type="datetimeFigureOut">
              <a:rPr lang="en-US" smtClean="0"/>
              <a:pPr/>
              <a:t>9/7/2023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3807649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Rectangle 8"/>
          <p:cNvSpPr/>
          <p:nvPr/>
        </p:nvSpPr>
        <p:spPr bwMode="invGray">
          <a:xfrm>
            <a:off x="3807649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47744" y="1170432"/>
            <a:ext cx="6925056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1119104" y="1170432"/>
            <a:ext cx="978485" cy="201168"/>
          </a:xfrm>
        </p:spPr>
        <p:txBody>
          <a:bodyPr/>
          <a:lstStyle/>
          <a:p>
            <a:fld id="{2540EB44-58A0-4AB0-8437-B5CD93BECD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7" name="Rectangle 6"/>
          <p:cNvSpPr/>
          <p:nvPr/>
        </p:nvSpPr>
        <p:spPr bwMode="ltGray">
          <a:xfrm>
            <a:off x="1" y="1"/>
            <a:ext cx="12191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109728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775192"/>
            <a:ext cx="109728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476999"/>
            <a:ext cx="28448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62261C21-AFE1-4982-9B88-5DBE5C41B38F}" type="datetimeFigureOut">
              <a:rPr lang="en-US" smtClean="0"/>
              <a:pPr/>
              <a:t>9/7/2023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20796" y="6476999"/>
            <a:ext cx="7343625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39195" y="6476999"/>
            <a:ext cx="978485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2540EB44-58A0-4AB0-8437-B5CD93BECD8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37" r:id="rId1"/>
    <p:sldLayoutId id="2147483938" r:id="rId2"/>
    <p:sldLayoutId id="2147483939" r:id="rId3"/>
    <p:sldLayoutId id="2147483940" r:id="rId4"/>
    <p:sldLayoutId id="2147483941" r:id="rId5"/>
    <p:sldLayoutId id="2147483942" r:id="rId6"/>
    <p:sldLayoutId id="2147483943" r:id="rId7"/>
    <p:sldLayoutId id="2147483944" r:id="rId8"/>
    <p:sldLayoutId id="2147483945" r:id="rId9"/>
    <p:sldLayoutId id="2147483946" r:id="rId10"/>
    <p:sldLayoutId id="2147483947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COMP 1800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Week 3 - Friday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ACDBE2-BF40-403E-BACF-B5D2A47974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Work Time for Assignments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C7F643-4D1F-4CE6-920C-50EE101198C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99401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Upcoming</a:t>
            </a:r>
          </a:p>
        </p:txBody>
      </p:sp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time…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Character functions</a:t>
            </a:r>
          </a:p>
          <a:p>
            <a:r>
              <a:rPr lang="en-US" dirty="0"/>
              <a:t>Encryption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Reminders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Read Sections 3.2.7 and 3.4 of the textbook</a:t>
            </a:r>
          </a:p>
          <a:p>
            <a:r>
              <a:rPr lang="en-US" dirty="0"/>
              <a:t>Finish Assignment 2</a:t>
            </a:r>
          </a:p>
          <a:p>
            <a:pPr lvl="1"/>
            <a:r>
              <a:rPr lang="en-US" dirty="0"/>
              <a:t>Due tonight by midnight</a:t>
            </a:r>
          </a:p>
          <a:p>
            <a:r>
              <a:rPr lang="en-US" dirty="0"/>
              <a:t>Start on Assignment 3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Last time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What did we talk about last time?</a:t>
            </a:r>
          </a:p>
          <a:p>
            <a:r>
              <a:rPr lang="en-US" dirty="0"/>
              <a:t>Strings</a:t>
            </a:r>
          </a:p>
          <a:p>
            <a:pPr lvl="1"/>
            <a:r>
              <a:rPr lang="en-US" dirty="0"/>
              <a:t>Concatenation (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+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Length (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len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Indexing (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[]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Slicing (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[:]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Checking for a substring (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in</a:t>
            </a:r>
            <a:r>
              <a:rPr lang="en-US" dirty="0"/>
              <a:t>)</a:t>
            </a:r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Input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48147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We've got output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To output stuff, we just use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print()</a:t>
            </a:r>
          </a:p>
          <a:p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/>
          </a:p>
          <a:p>
            <a:r>
              <a:rPr lang="en-US" dirty="0"/>
              <a:t>What about input?</a:t>
            </a:r>
          </a:p>
          <a:p>
            <a:r>
              <a:rPr lang="en-US" dirty="0"/>
              <a:t>Input isn't much harder!  It uses a function called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input()</a:t>
            </a:r>
          </a:p>
        </p:txBody>
      </p:sp>
      <p:sp>
        <p:nvSpPr>
          <p:cNvPr id="6" name="Rectangle 5"/>
          <p:cNvSpPr/>
          <p:nvPr/>
        </p:nvSpPr>
        <p:spPr>
          <a:xfrm>
            <a:off x="609600" y="2514600"/>
            <a:ext cx="10972800" cy="11430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8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print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8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'Flip mode is the squad!'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r>
              <a:rPr lang="en-US" sz="28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print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(35)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7853321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  <p:bldP spid="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Using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input()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To read input from the keyboard, you call the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input()</a:t>
            </a:r>
            <a:r>
              <a:rPr lang="en-US" dirty="0"/>
              <a:t> function, putting the message you want the user to respond to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This code, for example, will print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What is your name? </a:t>
            </a:r>
            <a:r>
              <a:rPr lang="en-US" dirty="0"/>
              <a:t>and allow the user to type a response</a:t>
            </a:r>
          </a:p>
          <a:p>
            <a:r>
              <a:rPr lang="en-US" dirty="0"/>
              <a:t>Once the user types the response, he or she should hit enter</a:t>
            </a:r>
          </a:p>
          <a:p>
            <a:r>
              <a:rPr lang="en-US" dirty="0"/>
              <a:t>The line typed in by the user will be stored into whatever variable you use on the right of the equal sign, in this case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name</a:t>
            </a: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609600" y="2895600"/>
            <a:ext cx="10972800" cy="9144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 anchor="ctr">
            <a:normAutofit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800" b="1" dirty="0">
                <a:latin typeface="Courier New" pitchFamily="49" charset="0"/>
                <a:cs typeface="Courier New" pitchFamily="49" charset="0"/>
              </a:rPr>
              <a:t>name = </a:t>
            </a:r>
            <a:r>
              <a:rPr lang="en-US" sz="28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input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8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'What is your name? '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)</a:t>
            </a:r>
            <a:endParaRPr lang="en-US" sz="2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69907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Converting input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75192"/>
            <a:ext cx="10972800" cy="4168409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Reading the input is easy, but it only gives back a string, that is, text information</a:t>
            </a:r>
          </a:p>
          <a:p>
            <a:pPr lvl="1"/>
            <a:r>
              <a:rPr lang="en-US" dirty="0"/>
              <a:t>If the user enters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42</a:t>
            </a:r>
            <a:r>
              <a:rPr lang="en-US" dirty="0"/>
              <a:t>, you don't get the number 42, you get the string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'42'</a:t>
            </a:r>
          </a:p>
          <a:p>
            <a:r>
              <a:rPr lang="en-US" dirty="0"/>
              <a:t>If you want to convert the text to an integer, you use the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() </a:t>
            </a:r>
            <a:r>
              <a:rPr lang="en-US" dirty="0"/>
              <a:t>function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If you want to convert the text to a floating-point value, you use the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float()</a:t>
            </a:r>
            <a:r>
              <a:rPr lang="en-US" dirty="0"/>
              <a:t> function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609600" y="4038600"/>
            <a:ext cx="10972800" cy="6096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 anchor="ctr">
            <a:normAutofit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800" b="1" dirty="0">
                <a:latin typeface="Courier New" pitchFamily="49" charset="0"/>
                <a:cs typeface="Courier New" pitchFamily="49" charset="0"/>
              </a:rPr>
              <a:t>years = </a:t>
            </a:r>
            <a:r>
              <a:rPr lang="en-US" sz="2800" b="1" dirty="0" err="1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8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input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8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'How old are you? '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))</a:t>
            </a:r>
            <a:endParaRPr lang="en-US" sz="2800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609600" y="5654431"/>
            <a:ext cx="10972800" cy="6096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 anchor="ctr">
            <a:normAutofit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800" b="1" dirty="0">
                <a:latin typeface="Courier New" pitchFamily="49" charset="0"/>
                <a:cs typeface="Courier New" pitchFamily="49" charset="0"/>
              </a:rPr>
              <a:t>rate = </a:t>
            </a:r>
            <a:r>
              <a:rPr lang="en-US" sz="28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float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8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input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8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'What is the interest rate? '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))</a:t>
            </a:r>
            <a:endParaRPr lang="en-US" sz="2800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43683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5" grpId="0" animBg="1"/>
      <p:bldP spid="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Type conversion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75193"/>
            <a:ext cx="10972800" cy="1730008"/>
          </a:xfrm>
        </p:spPr>
        <p:txBody>
          <a:bodyPr>
            <a:normAutofit/>
          </a:bodyPr>
          <a:lstStyle/>
          <a:p>
            <a:r>
              <a:rPr lang="en-US" dirty="0"/>
              <a:t>The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/>
              <a:t> conversion function turns other types into text</a:t>
            </a:r>
          </a:p>
          <a:p>
            <a:r>
              <a:rPr lang="en-US" dirty="0"/>
              <a:t>These conversion functions can be used to convert different types into each other, not only during input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609600" y="3505200"/>
            <a:ext cx="10972800" cy="29718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>
            <a:normAutofit lnSpcReduction="10000"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x = 3.1459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n = </a:t>
            </a:r>
            <a:r>
              <a:rPr lang="en-US" sz="28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(x) </a:t>
            </a:r>
            <a:r>
              <a:rPr lang="en-US" sz="28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# n now contains 3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text = </a:t>
            </a:r>
            <a:r>
              <a:rPr lang="en-US" sz="28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'6.02'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number = </a:t>
            </a:r>
            <a:r>
              <a:rPr lang="en-US" sz="28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float</a:t>
            </a: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(text)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moreText</a:t>
            </a: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28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str</a:t>
            </a: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(number) </a:t>
            </a:r>
            <a:r>
              <a:rPr lang="en-US" sz="28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# back to string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word = </a:t>
            </a:r>
            <a:r>
              <a:rPr lang="en-US" sz="28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'goats'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value = </a:t>
            </a:r>
            <a:r>
              <a:rPr lang="en-US" sz="28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(word) </a:t>
            </a:r>
            <a:r>
              <a:rPr lang="en-US" sz="28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# causes error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endParaRPr lang="en-US" sz="2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endParaRPr lang="en-US" sz="2800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endParaRPr lang="en-US" sz="2800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61906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Putting it all together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09600" y="1905000"/>
            <a:ext cx="10972800" cy="17526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 anchor="ctr">
            <a:normAutofit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800" b="1" dirty="0">
                <a:latin typeface="Courier New" pitchFamily="49" charset="0"/>
                <a:cs typeface="Courier New" pitchFamily="49" charset="0"/>
              </a:rPr>
              <a:t>number = </a:t>
            </a:r>
            <a:r>
              <a:rPr lang="en-US" sz="28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8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input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8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'What number do you want? '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))</a:t>
            </a:r>
            <a:endParaRPr lang="en-US" sz="2800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result = number * number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print(</a:t>
            </a:r>
            <a:r>
              <a:rPr lang="en-US" sz="28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'Your number squared is'</a:t>
            </a: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 result)</a:t>
            </a:r>
            <a:endParaRPr lang="en-US" sz="2800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41686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 2007-201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2874</TotalTime>
  <Words>414</Words>
  <Application>Microsoft Office PowerPoint</Application>
  <PresentationFormat>Widescreen</PresentationFormat>
  <Paragraphs>64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1" baseType="lpstr">
      <vt:lpstr>Arial</vt:lpstr>
      <vt:lpstr>Calibri</vt:lpstr>
      <vt:lpstr>Corbel</vt:lpstr>
      <vt:lpstr>Courier New</vt:lpstr>
      <vt:lpstr>Wingdings</vt:lpstr>
      <vt:lpstr>Wingdings 2</vt:lpstr>
      <vt:lpstr>Wingdings 3</vt:lpstr>
      <vt:lpstr>Module</vt:lpstr>
      <vt:lpstr>COMP 1800</vt:lpstr>
      <vt:lpstr>Last time</vt:lpstr>
      <vt:lpstr>Questions?</vt:lpstr>
      <vt:lpstr>Input</vt:lpstr>
      <vt:lpstr>We've got output</vt:lpstr>
      <vt:lpstr>Using input()</vt:lpstr>
      <vt:lpstr>Converting input</vt:lpstr>
      <vt:lpstr>Type conversion</vt:lpstr>
      <vt:lpstr>Putting it all together</vt:lpstr>
      <vt:lpstr>Work Time for Assignments</vt:lpstr>
      <vt:lpstr>Upcoming</vt:lpstr>
      <vt:lpstr>Next time…</vt:lpstr>
      <vt:lpstr>Reminders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 177</dc:title>
  <dc:creator>Barry Wittman</dc:creator>
  <cp:lastModifiedBy>Wittman, Barry</cp:lastModifiedBy>
  <cp:revision>343</cp:revision>
  <dcterms:created xsi:type="dcterms:W3CDTF">2009-01-11T21:03:04Z</dcterms:created>
  <dcterms:modified xsi:type="dcterms:W3CDTF">2023-09-08T02:12:41Z</dcterms:modified>
</cp:coreProperties>
</file>